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66" r:id="rId3"/>
    <p:sldId id="256" r:id="rId4"/>
    <p:sldId id="286" r:id="rId5"/>
    <p:sldId id="257" r:id="rId6"/>
    <p:sldId id="258" r:id="rId7"/>
    <p:sldId id="259" r:id="rId8"/>
    <p:sldId id="260" r:id="rId9"/>
    <p:sldId id="261" r:id="rId10"/>
    <p:sldId id="262" r:id="rId11"/>
    <p:sldId id="287" r:id="rId12"/>
    <p:sldId id="264" r:id="rId13"/>
    <p:sldId id="263" r:id="rId14"/>
    <p:sldId id="265" r:id="rId15"/>
    <p:sldId id="267" r:id="rId16"/>
    <p:sldId id="268" r:id="rId17"/>
    <p:sldId id="288" r:id="rId18"/>
    <p:sldId id="277" r:id="rId19"/>
    <p:sldId id="289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90" r:id="rId28"/>
    <p:sldId id="291" r:id="rId29"/>
    <p:sldId id="281" r:id="rId30"/>
    <p:sldId id="282" r:id="rId31"/>
    <p:sldId id="284" r:id="rId32"/>
    <p:sldId id="276" r:id="rId33"/>
    <p:sldId id="285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2D023-A68A-48D0-9CDF-7029810D2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987B53-6282-42C1-8D21-69A432364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01440F-62D1-4EEA-8007-E5F604BE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706093-E776-4C44-AF23-96DBF59B4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7F9D21-340F-4CAD-A678-5125593D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3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94BB3-8706-462E-B5FD-3AA801E96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8E28C6-A922-46F3-8593-6D7B7118B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BB6C12-ED76-4042-A4BE-CD0F6CCB1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C6E2D-A015-4C02-A770-3841282AC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920ED1-4067-49E4-9F23-A8AD819E4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45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0FEBF-7392-472A-9587-087514A99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473B1E-6FB9-4469-AC95-3C9E7613A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EC4687-A8BC-4569-9555-29A0DC9D0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84AC31-30EA-4C8A-8AED-B08DFF121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9BF57E-45BC-4F39-BCA7-910133611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5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FB2A3-3FFC-45DA-88F2-7600A6931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27881C-C80D-4661-9973-2177B1585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164B738-0821-4AEB-BC34-B73193EB0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6CB195-336C-4E76-9B7E-10FB2921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77DB60-7247-459E-A074-7DE32A082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6AF9AF-3529-49DF-8AA2-3915971B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158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45B870-6F40-4326-8573-A354F2ABF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EFD274-F525-460E-9EC1-0E512F8AA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6164BF-7568-4F39-A453-C0E2750E2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4DD68BE-A392-47C5-BB17-711454D89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F354B93-7ADA-49A5-B822-EDF697A6C3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6EEF0C8-127F-49A2-9AD0-D3069939C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76AFB7D-8F7C-4209-B1C4-F601183E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95F8236-7A6B-4CD6-BFC6-EF638ACF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465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6E347-53DE-4E7C-8DF6-222D17F97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2424E8-8CE1-4D16-84E6-C8609FD07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DAD26EF-BA0B-4F2D-94FD-32BA9371C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72C78AB-3FC4-43BB-8831-F5E88B841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74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13EF98-EECE-45F5-B50F-44C7EB3F4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E9590C1-48C9-4EFF-AA5A-D01989A44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DD1FF4-FC07-43B9-BEFE-CEECF53F5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853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68C14-A1D5-4535-BF62-B52B52953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EA2483-E52F-4AF8-B6E0-1601061C5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69755EB-F1ED-4133-9F70-F41961929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E9B353-24AF-41E2-AE87-619BA4F68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37DE71-E89A-4EED-BAB4-ECC5D83D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BE9319-9173-49A0-8958-826E689C5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65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46FBD6-251D-4708-9E4C-1AA6CF20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9866795-D01F-4650-83C4-13F1D6D839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AD450F2-3C02-4697-9F11-642DF0122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33E6CC-5E2F-4702-8685-F2C535A93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68ECEF-BD27-4815-A596-F87B18525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0FF819-0EBC-4899-B1AA-2B84FD9CB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296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2EFF2B-D312-4F25-B67D-9FA45722C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11C4674-AC5A-4F29-B87A-7DCAF0274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AF81BE-FAC3-432E-84EE-EEE521A1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FA4A53-091A-46DE-A135-92478C3F2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E62637-F943-42D8-ABC6-FF1F4187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587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E5C51C4-50DA-461B-A082-A982F1F7F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305B34-26D3-478E-A797-ECEBB0F81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509704-CE69-4C96-8669-8959EFFDA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9FEFC0-D65E-4893-9737-A9949CC19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67CC90-2CCE-4CF5-8CA1-52B26CEB3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39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BCB3C2F-2B54-4B0A-BC5B-5A9BEC63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57E87CC-6804-4938-9407-F6D245FE9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5C93AD-EF17-4A77-A338-E624321DE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97F4E-473F-44B0-9737-AD367D0B2A96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F69F7A-06DE-4A9E-A34C-C5B53C203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2A3A0F-1271-4635-95E1-0DA3C0107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00416-832C-4DDA-8638-57978B42A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197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AD5F8A8-A99E-435B-B1B3-65D1AE17C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7825" y="452761"/>
            <a:ext cx="5646198" cy="573497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JORNADA PEDAGÓGICA PARA A EDUCAÇÃO INFANTIL 2026 – PERI-MIRIM</a:t>
            </a:r>
            <a:endParaRPr lang="pt-BR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FORMADORA: CRISTIANE SILVA MENDES</a:t>
            </a:r>
            <a:endParaRPr lang="pt-BR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DATA: 23 E 27/02/2026</a:t>
            </a:r>
            <a:endParaRPr lang="pt-BR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Tema: Do Ouvir ao Criar: Percursos da Leitura e da Escrita na Educação Infantil</a:t>
            </a:r>
            <a:br>
              <a:rPr lang="pt-BR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985ACEB-7B26-49C1-8AC6-EF8C9795A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83" y="452761"/>
            <a:ext cx="4216894" cy="590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00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1855D45-6344-49B9-B63A-8B3B9F6C9256}"/>
              </a:ext>
            </a:extLst>
          </p:cNvPr>
          <p:cNvSpPr/>
          <p:nvPr/>
        </p:nvSpPr>
        <p:spPr>
          <a:xfrm>
            <a:off x="7865615" y="337350"/>
            <a:ext cx="3844031" cy="57246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 Encontro formativo </a:t>
            </a:r>
          </a:p>
          <a:p>
            <a:pPr algn="ctr"/>
            <a:r>
              <a:rPr lang="pt-B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da Educação Infantil 2026</a:t>
            </a:r>
          </a:p>
          <a:p>
            <a:pPr algn="ctr"/>
            <a:endParaRPr lang="pt-BR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pt-BR" sz="28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Prof</a:t>
            </a:r>
            <a:r>
              <a:rPr lang="pt-BR" sz="32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ª</a:t>
            </a:r>
            <a:r>
              <a:rPr lang="pt-BR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Especialista</a:t>
            </a:r>
          </a:p>
          <a:p>
            <a:pPr algn="ctr"/>
            <a:r>
              <a:rPr lang="pt-BR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Cristiane Silva Mendes</a:t>
            </a:r>
            <a:endParaRPr lang="pt-BR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43C143E-1D5B-4E51-9169-21AD88707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37" y="470517"/>
            <a:ext cx="7377345" cy="590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58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8B5DC71-62C3-491A-8F16-86DCE80EC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10718"/>
            <a:ext cx="9209103" cy="616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08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3E2F02ED-ECA7-42B6-971B-69453DFB0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660" y="355107"/>
            <a:ext cx="11256886" cy="6090081"/>
          </a:xfrm>
        </p:spPr>
        <p:txBody>
          <a:bodyPr/>
          <a:lstStyle/>
          <a:p>
            <a:r>
              <a:rPr lang="pt-BR" b="1" dirty="0"/>
              <a:t>Multiletramentos e Infâncias</a:t>
            </a:r>
          </a:p>
          <a:p>
            <a:r>
              <a:rPr lang="pt-BR" dirty="0"/>
              <a:t>“A pedagogia dos </a:t>
            </a:r>
            <a:r>
              <a:rPr lang="pt-BR" dirty="0" err="1"/>
              <a:t>multiletramentos</a:t>
            </a:r>
            <a:r>
              <a:rPr lang="pt-BR" dirty="0"/>
              <a:t> deve considerar a multiplicidade de canais de comunicação e a crescente diversidade cultural e linguística.”</a:t>
            </a:r>
          </a:p>
          <a:p>
            <a:r>
              <a:rPr lang="pt-BR" dirty="0"/>
              <a:t>New London </a:t>
            </a:r>
            <a:r>
              <a:rPr lang="pt-BR" dirty="0" err="1"/>
              <a:t>Group</a:t>
            </a:r>
            <a:r>
              <a:rPr lang="pt-BR" dirty="0"/>
              <a:t> (1996)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2286312-703B-4D00-BE2A-F9011B9DF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161" y="2121763"/>
            <a:ext cx="9312676" cy="416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3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05C80D-9D46-4BF3-87FF-89D2C8812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36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t-BR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Campos de Experiência x Direitos de Aprendizagem</a:t>
            </a:r>
            <a:br>
              <a:rPr lang="pt-B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D5FE19E2-AAFD-4DD8-BB1B-E48E258475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05694"/>
              </p:ext>
            </p:extLst>
          </p:nvPr>
        </p:nvGraphicFramePr>
        <p:xfrm>
          <a:off x="745723" y="958787"/>
          <a:ext cx="10733100" cy="5459768"/>
        </p:xfrm>
        <a:graphic>
          <a:graphicData uri="http://schemas.openxmlformats.org/drawingml/2006/table">
            <a:tbl>
              <a:tblPr firstRow="1" firstCol="1" bandRow="1"/>
              <a:tblGrid>
                <a:gridCol w="1533300">
                  <a:extLst>
                    <a:ext uri="{9D8B030D-6E8A-4147-A177-3AD203B41FA5}">
                      <a16:colId xmlns:a16="http://schemas.microsoft.com/office/drawing/2014/main" val="3700374042"/>
                    </a:ext>
                  </a:extLst>
                </a:gridCol>
                <a:gridCol w="1533300">
                  <a:extLst>
                    <a:ext uri="{9D8B030D-6E8A-4147-A177-3AD203B41FA5}">
                      <a16:colId xmlns:a16="http://schemas.microsoft.com/office/drawing/2014/main" val="1222773371"/>
                    </a:ext>
                  </a:extLst>
                </a:gridCol>
                <a:gridCol w="1533300">
                  <a:extLst>
                    <a:ext uri="{9D8B030D-6E8A-4147-A177-3AD203B41FA5}">
                      <a16:colId xmlns:a16="http://schemas.microsoft.com/office/drawing/2014/main" val="2708170505"/>
                    </a:ext>
                  </a:extLst>
                </a:gridCol>
                <a:gridCol w="1533300">
                  <a:extLst>
                    <a:ext uri="{9D8B030D-6E8A-4147-A177-3AD203B41FA5}">
                      <a16:colId xmlns:a16="http://schemas.microsoft.com/office/drawing/2014/main" val="2658466400"/>
                    </a:ext>
                  </a:extLst>
                </a:gridCol>
                <a:gridCol w="1533300">
                  <a:extLst>
                    <a:ext uri="{9D8B030D-6E8A-4147-A177-3AD203B41FA5}">
                      <a16:colId xmlns:a16="http://schemas.microsoft.com/office/drawing/2014/main" val="3277910199"/>
                    </a:ext>
                  </a:extLst>
                </a:gridCol>
                <a:gridCol w="1533300">
                  <a:extLst>
                    <a:ext uri="{9D8B030D-6E8A-4147-A177-3AD203B41FA5}">
                      <a16:colId xmlns:a16="http://schemas.microsoft.com/office/drawing/2014/main" val="3371134842"/>
                    </a:ext>
                  </a:extLst>
                </a:gridCol>
                <a:gridCol w="1533300">
                  <a:extLst>
                    <a:ext uri="{9D8B030D-6E8A-4147-A177-3AD203B41FA5}">
                      <a16:colId xmlns:a16="http://schemas.microsoft.com/office/drawing/2014/main" val="2048752660"/>
                    </a:ext>
                  </a:extLst>
                </a:gridCol>
              </a:tblGrid>
              <a:tr h="5208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CAMPOS DE EXPERIÊNCIA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CONVIVER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BRINCAR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EXPLORAR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EXPRESSAR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CONHECER-SE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937868"/>
                  </a:ext>
                </a:extLst>
              </a:tr>
              <a:tr h="1042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 eu, o outro e o nós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Interagir com colegas e adultos, respeitando diferenças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Brincadeiras de faz de conta e sociais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Participar de rodas de conversa e decisões do grupo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Explorar sentimentos, relações e regras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Expressar emoções, opiniões e identidade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Construir imagem positiva de si e do outro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535427"/>
                  </a:ext>
                </a:extLst>
              </a:tr>
              <a:tr h="1042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Corpo, gestos e movimentos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Brincar coletivamente com o corpo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Jogos motores e brincadeiras corporais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Participar de circuitos e atividades físicas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Explorar movimentos, equilíbrio e coordenação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Expressar-se por gestos, dança e dramatização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Reconhecer limites e potencialidades do corpo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263369"/>
                  </a:ext>
                </a:extLst>
              </a:tr>
              <a:tr h="7812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Traços, sons, cores e formas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Produções artísticas coletivas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Brincar com materiais diversos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Participar de experiências artísticas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Explorar cores, sons, texturas e formas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Expressar ideias por desenho, música e arte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Reconhecer preferências e estilos próprios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88179"/>
                  </a:ext>
                </a:extLst>
              </a:tr>
              <a:tr h="1042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Escuta, fala, pensamento e imaginação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Conversar e ouvir histórias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Brincar com rimas, narrativas e faz de conta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Participar de rodas de leitura e reconto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Explorar linguagem oral e escrita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Expressar ideias, hipóteses e narrativas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Construir identidade por meio da linguagem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028304"/>
                  </a:ext>
                </a:extLst>
              </a:tr>
              <a:tr h="10302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Espaços, tempos, quantidades, relações e transformações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Interagir em atividades investigativas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Brincar com jogos matemáticos e científicos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Participar de experiências e descobertas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Explorar natureza, medidas e relações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Expressar observações e conclusões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Reconhecer-se como sujeito que aprende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834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028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8C801-5CBB-40D9-B808-5E9CD3FC2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240" y="514905"/>
            <a:ext cx="5565559" cy="566205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t-BR" b="1" dirty="0"/>
              <a:t>O eu, o outro e o nós</a:t>
            </a:r>
          </a:p>
          <a:p>
            <a:pPr marL="0" indent="0" algn="just">
              <a:buNone/>
            </a:pPr>
            <a:r>
              <a:rPr lang="pt-BR" b="1" dirty="0"/>
              <a:t>Relaciona-se:</a:t>
            </a:r>
            <a:r>
              <a:rPr lang="pt-BR" dirty="0"/>
              <a:t> conviver, participar, conhecer-se e expressar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EI02EO01</a:t>
            </a:r>
            <a:r>
              <a:rPr lang="pt-BR" dirty="0"/>
              <a:t> – Demonstrar atitudes de cuidado e solidariedade na interação com crianças e adultos.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EI02EO02</a:t>
            </a:r>
            <a:r>
              <a:rPr lang="pt-BR" dirty="0"/>
              <a:t> – Demonstrar imagem positiva de si e confiança em sua capacidade para enfrentar dificuldades e desafios.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EI03EO01</a:t>
            </a:r>
            <a:r>
              <a:rPr lang="pt-BR" dirty="0"/>
              <a:t> – Demonstrar empatia pelos outros, percebendo que as pessoas têm diferentes sentimentos, necessidades e maneiras de pensar e agir.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EI03EO03</a:t>
            </a:r>
            <a:r>
              <a:rPr lang="pt-BR" dirty="0"/>
              <a:t> – Ampliar as relações interpessoais, desenvolvendo atitudes de participação e cooperação. 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8BA3511-4213-4D71-AEE8-255F58297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38" y="514906"/>
            <a:ext cx="5095781" cy="5397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2832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FCE46A-453E-4565-875D-251A07281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271" y="769181"/>
            <a:ext cx="6222507" cy="518773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Corpo, gestos e movimentos</a:t>
            </a:r>
          </a:p>
          <a:p>
            <a:pPr marL="0" indent="0" algn="just">
              <a:buNone/>
            </a:pPr>
            <a:r>
              <a:rPr lang="pt-BR" b="1" dirty="0"/>
              <a:t>Relaciona-se:</a:t>
            </a:r>
            <a:r>
              <a:rPr lang="pt-BR" dirty="0"/>
              <a:t> brincar, explorar e conhecer-se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EI02CG01</a:t>
            </a:r>
            <a:r>
              <a:rPr lang="pt-BR" dirty="0"/>
              <a:t> - Apropriar-se de gestos e movimentos de sua cultura no cuidado de si e nos jogos e brincadeiras.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EI02CG02</a:t>
            </a:r>
            <a:r>
              <a:rPr lang="pt-BR" dirty="0"/>
              <a:t> – Deslocar seu corpo no espaço, orientando-se por noções como em frente, atrás, no alto, embaixo, dentro, fora etc., ao se envolver em brincadeiras e atividades de diferentes naturezas.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EI03CG01</a:t>
            </a:r>
            <a:r>
              <a:rPr lang="pt-BR" dirty="0"/>
              <a:t> – Criar com o corpo formas diversificadas de expressão de sentimentos, sensações e emoções, tanto nas situações do cotidiano quanto em brincadeiras, dança, teatro, música.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EI03CG02</a:t>
            </a:r>
            <a:r>
              <a:rPr lang="pt-BR" dirty="0"/>
              <a:t> – Demonstrar controle e adequação do uso de seu corpo em brincadeiras e jogos, escuta e reconto de histórias, atividades artísticas, entre outras possibilidades. 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03B0F7E-6B31-4B6F-84EA-0B2155E90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03" y="834500"/>
            <a:ext cx="4261281" cy="5042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11661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C92293-D6DC-4147-AC6A-DAE35275D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8947" y="786938"/>
            <a:ext cx="6027197" cy="540079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b="1" dirty="0"/>
              <a:t>Traços, sons, cores e formas</a:t>
            </a:r>
          </a:p>
          <a:p>
            <a:pPr marL="0" indent="0" algn="just">
              <a:buNone/>
            </a:pPr>
            <a:r>
              <a:rPr lang="pt-BR" b="1" dirty="0"/>
              <a:t>Relaciona-se:</a:t>
            </a:r>
            <a:r>
              <a:rPr lang="pt-BR" dirty="0"/>
              <a:t> explorar e expressar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EI02TS01</a:t>
            </a:r>
            <a:r>
              <a:rPr lang="pt-BR" dirty="0"/>
              <a:t> – Criar sons com materiais, objetos e instrumentos musicais, para acompanhar diversos ritmos de música.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EI02TS02</a:t>
            </a:r>
            <a:r>
              <a:rPr lang="pt-BR" dirty="0"/>
              <a:t> – Utilizar materiais variados com possibilidades de manipulação (argila, massa de modelar), explorando cores, texturas, superfícies, planos, formas e volumes ao criar objetos tridimensionais.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EI03TS01</a:t>
            </a:r>
            <a:r>
              <a:rPr lang="pt-BR" dirty="0"/>
              <a:t> – Utilizar sons produzidos por materiais, objetos e instrumentos musicais durante brincadeiras de faz de conta, encenações, criações musicais, festas.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EI03TS02</a:t>
            </a:r>
            <a:r>
              <a:rPr lang="pt-BR" dirty="0"/>
              <a:t> – Expressar-se livremente por meio de desenho, pintura, colagem, dobradura e escultura, criando produções bidimensionais e tridimensionais. 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16E45B-493E-4EE7-8491-E9822F2C0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861134"/>
            <a:ext cx="3894708" cy="4998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51674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B21B23-B7A5-4D4A-93E4-F151649BB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932" y="458463"/>
            <a:ext cx="5672092" cy="596896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b="1" dirty="0"/>
              <a:t>Escuta, fala, pensamento e imaginação</a:t>
            </a:r>
          </a:p>
          <a:p>
            <a:pPr marL="0" indent="0" algn="just">
              <a:buNone/>
            </a:pPr>
            <a:r>
              <a:rPr lang="pt-BR" b="1" dirty="0"/>
              <a:t>Relaciona-se:</a:t>
            </a:r>
            <a:r>
              <a:rPr lang="pt-BR" dirty="0"/>
              <a:t> conviver, expressar e participar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EI02EF01</a:t>
            </a:r>
            <a:r>
              <a:rPr lang="pt-BR" dirty="0"/>
              <a:t> – Dialogar com crianças e adultos, expressando seus desejos, necessidades, sentimentos e opiniões.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EI02EF02</a:t>
            </a:r>
            <a:r>
              <a:rPr lang="pt-BR" dirty="0"/>
              <a:t> – Identificar e criar diferentes sons e reconhecer rimas e aliterações em cantigas de roda e textos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dirty="0"/>
              <a:t>poéticos.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EI03EF01</a:t>
            </a:r>
            <a:r>
              <a:rPr lang="pt-BR" dirty="0"/>
              <a:t> – Expressar ideias, desejos e sentimentos sobre suas vivências, por meio da linguagem oral e escrita (escrita espontânea), de fotos, desenhos e outras formas de expressão.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EI03EF03</a:t>
            </a:r>
            <a:r>
              <a:rPr lang="pt-BR" dirty="0"/>
              <a:t> – Escolher e folhear livros, procurando orientar-se por temas e ilustrações e tentando identificar palavras conhecidas. </a:t>
            </a:r>
          </a:p>
          <a:p>
            <a:endParaRPr lang="pt-BR" dirty="0"/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6BC6D65B-A6B7-4969-9CE1-341EBC559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60" y="559292"/>
            <a:ext cx="4998129" cy="5539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37287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9330D7F-5E22-492B-9913-0AD43B652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4066" y="479394"/>
            <a:ext cx="5024760" cy="5805996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b="1" dirty="0"/>
              <a:t>Espaços, tempos, quantidades, relações e transformações</a:t>
            </a:r>
          </a:p>
          <a:p>
            <a:pPr algn="just"/>
            <a:r>
              <a:rPr lang="pt-BR" b="1" dirty="0"/>
              <a:t>Relaciona-se:</a:t>
            </a:r>
            <a:r>
              <a:rPr lang="pt-BR" dirty="0"/>
              <a:t> explorar e participar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EI02ET01</a:t>
            </a:r>
            <a:r>
              <a:rPr lang="pt-BR" dirty="0"/>
              <a:t> – Explorar e descrever semelhanças e diferenças entre as características e propriedades dos objetos (textura, massa, tamanho).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EI02ET02</a:t>
            </a:r>
            <a:r>
              <a:rPr lang="pt-BR" dirty="0"/>
              <a:t> – Observar, relatar e descrever incidentes do cotidiano e fenômenos naturais (luz solar, vento, chuva etc.).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EI03ET01</a:t>
            </a:r>
            <a:r>
              <a:rPr lang="pt-BR" dirty="0"/>
              <a:t> – Estabelecer relações de comparação entre objetos, observando suas propriedades.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b="1" dirty="0"/>
              <a:t>EI03ET05 - </a:t>
            </a:r>
            <a:r>
              <a:rPr lang="pt-BR" dirty="0"/>
              <a:t>Classificar objetos e figuras de acordo com suas semelhanças e diferenças.  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E5A7FC4-B748-4195-9972-96BC20B5F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479393"/>
            <a:ext cx="5377279" cy="5246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09070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DA4C3-926A-41CF-ABEA-A0C6A1839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41033"/>
            <a:ext cx="9144000" cy="1655762"/>
          </a:xfrm>
        </p:spPr>
        <p:txBody>
          <a:bodyPr>
            <a:noAutofit/>
          </a:bodyPr>
          <a:lstStyle/>
          <a:p>
            <a:r>
              <a:rPr lang="pt-BR" sz="8000" dirty="0"/>
              <a:t>1ª Oficina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BB4B5C-CD0A-4CB6-BDE6-17D0678940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7200" dirty="0"/>
              <a:t>Caixa de memórias</a:t>
            </a:r>
          </a:p>
        </p:txBody>
      </p:sp>
    </p:spTree>
    <p:extLst>
      <p:ext uri="{BB962C8B-B14F-4D97-AF65-F5344CB8AC3E}">
        <p14:creationId xmlns:p14="http://schemas.microsoft.com/office/powerpoint/2010/main" val="313688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CCB6F07-070A-4937-98CB-C04917D40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416" y="381739"/>
            <a:ext cx="11185864" cy="6045693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5F9EEBA-B1B6-4DDD-8E77-23FBFDED0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791" y="674702"/>
            <a:ext cx="9680780" cy="560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11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CF5D3DE-F744-43CC-88A7-DCADFB109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869" y="452761"/>
            <a:ext cx="10617692" cy="5939161"/>
          </a:xfrm>
        </p:spPr>
        <p:txBody>
          <a:bodyPr/>
          <a:lstStyle/>
          <a:p>
            <a:endParaRPr lang="pt-BR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A84A7EF-E08F-43B8-A2C3-F3ABC9662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932125"/>
              </p:ext>
            </p:extLst>
          </p:nvPr>
        </p:nvGraphicFramePr>
        <p:xfrm>
          <a:off x="838200" y="532661"/>
          <a:ext cx="10515600" cy="5872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14434186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36691554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58637604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78800479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8096736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786253156"/>
                    </a:ext>
                  </a:extLst>
                </a:gridCol>
              </a:tblGrid>
              <a:tr h="8336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FAIXA ETÁRIA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OBJETIVOS DE APRENDIZAGEM (CAIXA DE MEMÓRIAS)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CAMPOS DE EXPERIÊNCIA (BNCC)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HABILIDADES BNCC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SUGESTÕES DE AÇÃO / METODOLOGIA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RECURSOS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9293645"/>
                  </a:ext>
                </a:extLst>
              </a:tr>
              <a:tr h="16796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3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Reconhecer a própria história e preferências; identificar objetos significativos; desenvolver vínculo afetivo e comunicação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O eu, o outro e o nós;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Escuta, fala, pensamento e imaginação;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Traços, sons, cores e formas.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EI02EO01 – Demonstrar atitudes de cuidado e interação;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EI02EF01 – Expressar desejos e sentimentos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Roda de conversa com objetos trazidos de casa; apresentação da caixa; mediação com perguntas simples; produções feitas pelas crianças;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Caixa, fotos, brinquedos pessoais, objetos afetivos, produções.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6470778"/>
                  </a:ext>
                </a:extLst>
              </a:tr>
              <a:tr h="16796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4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Compartilhar vivências familiares; fortalecer identidade; ampliar vocabulário ao relatar memórias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O eu, o outro e o nós; Escuta, fala, pensamento e imaginação; Traços, sons, cores e formas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EI03EO01 – Demonstrar empatia e respeito; EI03EF01 – Relatar experiências;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EI03TS02 – Expressar-se por desenhos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Desenho da memória preferida; contação de histórias pessoais; registros gráficos; produções feitas pelas crianças.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Caixa, papéis, lápis de cor, fotos, materiais artísticos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8854678"/>
                  </a:ext>
                </a:extLst>
              </a:tr>
              <a:tr h="16796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5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Construir narrativa sobre sua história; reconhecer diferenças culturais; valorizar diversidade e memória coletiva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O eu, o outro e o nós; Escuta, fala, pensamento e imaginação; Traços, sons, cores e formas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EI03EO04 – Respeitar características dos colegas;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EI03EF04 – Recontar histórias e experiências; EI03TS01 – Criar produções artísticas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Produção de registros (desenhos, colagens); apresentação para a turma; montagem de exposição da caixa de memórias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Caixa personalizada, revistas, cola, tesoura sem ponta, fotos, objetos diversos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3957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779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FCC7ECC-BDE0-4A48-83FF-9F1BF03F4E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033" y="736847"/>
            <a:ext cx="10342485" cy="5388745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4000" dirty="0"/>
              <a:t>A </a:t>
            </a:r>
            <a:r>
              <a:rPr lang="pt-BR" sz="4000" b="1" dirty="0"/>
              <a:t>caixa de memórias </a:t>
            </a:r>
            <a:r>
              <a:rPr lang="pt-BR" sz="4000" dirty="0"/>
              <a:t>na Educação Infantil é uma proposta muito rica porque trabalha identidade, afetividade e expressão das crianças de forma significativa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4000" b="1" dirty="0"/>
              <a:t>Objetivo geral</a:t>
            </a:r>
          </a:p>
          <a:p>
            <a:pPr algn="just"/>
            <a:r>
              <a:rPr lang="pt-BR" sz="4000" dirty="0"/>
              <a:t>Favorecer o reconhecimento da própria história, identidade e vivências, promovendo a expressão de sentimentos, lembranças e experiências pessoais por meio de objetos, fotos, desenhos e registros.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7224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4A0FF8D-292F-4232-9326-4C0A7004C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69" y="381739"/>
            <a:ext cx="10946167" cy="6001305"/>
          </a:xfrm>
        </p:spPr>
        <p:txBody>
          <a:bodyPr/>
          <a:lstStyle/>
          <a:p>
            <a:r>
              <a:rPr lang="pt-BR" sz="4000" b="1" dirty="0"/>
              <a:t>Objetivos específicos</a:t>
            </a:r>
          </a:p>
          <a:p>
            <a:pPr algn="just"/>
            <a:r>
              <a:rPr lang="pt-BR" dirty="0"/>
              <a:t>•	</a:t>
            </a:r>
            <a:r>
              <a:rPr lang="pt-BR" sz="3200" dirty="0"/>
              <a:t>Desenvolver a construção da identidade e autoestima;</a:t>
            </a:r>
          </a:p>
          <a:p>
            <a:pPr algn="just"/>
            <a:r>
              <a:rPr lang="pt-BR" sz="3200" dirty="0"/>
              <a:t>•	Estimular a oralidade e a comunicação ao compartilhar memórias;</a:t>
            </a:r>
          </a:p>
          <a:p>
            <a:pPr algn="just"/>
            <a:r>
              <a:rPr lang="pt-BR" sz="3200" dirty="0"/>
              <a:t>•	Promover o respeito às diferenças e histórias de vida;</a:t>
            </a:r>
          </a:p>
          <a:p>
            <a:pPr algn="just"/>
            <a:r>
              <a:rPr lang="pt-BR" sz="3200" dirty="0"/>
              <a:t>•	Fortalecer os vínculos afetivos entre crianças, família e escola;</a:t>
            </a:r>
          </a:p>
          <a:p>
            <a:pPr algn="just"/>
            <a:r>
              <a:rPr lang="pt-BR" sz="3200" dirty="0"/>
              <a:t>•	Incentivar a expressão de sentimentos e emoções;</a:t>
            </a:r>
          </a:p>
          <a:p>
            <a:pPr algn="just"/>
            <a:r>
              <a:rPr lang="pt-BR" sz="3200" dirty="0"/>
              <a:t>•	Trabalhar a noção de tempo (passado e presente);</a:t>
            </a:r>
          </a:p>
          <a:p>
            <a:pPr algn="just"/>
            <a:r>
              <a:rPr lang="pt-BR" sz="3200" dirty="0"/>
              <a:t>•	Desenvolver a escuta e a empatia durante as apresentações.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0753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ED6591-94F8-4ABC-8CC4-6E0549EE9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94803"/>
            <a:ext cx="10475650" cy="5575178"/>
          </a:xfrm>
        </p:spPr>
        <p:txBody>
          <a:bodyPr/>
          <a:lstStyle/>
          <a:p>
            <a:pPr algn="just"/>
            <a:r>
              <a:rPr lang="pt-BR" sz="4000" b="1" dirty="0"/>
              <a:t>Campos de experiência relacionados (BNCC)</a:t>
            </a:r>
          </a:p>
          <a:p>
            <a:pPr algn="just"/>
            <a:r>
              <a:rPr lang="pt-BR" sz="3600" dirty="0"/>
              <a:t>•	O eu, o outro e o nós</a:t>
            </a:r>
          </a:p>
          <a:p>
            <a:pPr algn="just"/>
            <a:r>
              <a:rPr lang="pt-BR" sz="3600" dirty="0"/>
              <a:t>•	Escuta, fala, pensamento e imaginação</a:t>
            </a:r>
          </a:p>
          <a:p>
            <a:pPr algn="just"/>
            <a:r>
              <a:rPr lang="pt-BR" sz="3600" dirty="0"/>
              <a:t>•	Traços, sons, cores e formas (quando há registros artísticos)</a:t>
            </a:r>
          </a:p>
          <a:p>
            <a:pPr algn="just"/>
            <a:r>
              <a:rPr lang="pt-BR" sz="3600" dirty="0"/>
              <a:t>•	Espaços, tempos, quantidades, relações e transformações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6659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4941C-84DB-48AC-9B38-7D8E7134B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19501"/>
          </a:xfrm>
        </p:spPr>
        <p:txBody>
          <a:bodyPr>
            <a:noAutofit/>
          </a:bodyPr>
          <a:lstStyle/>
          <a:p>
            <a:r>
              <a:rPr lang="pt-BR" sz="7200" dirty="0"/>
              <a:t>2ª Oficina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144C158-82AA-47F0-A8BC-B3E679BCF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49227"/>
            <a:ext cx="9144000" cy="2008573"/>
          </a:xfrm>
        </p:spPr>
        <p:txBody>
          <a:bodyPr>
            <a:normAutofit/>
          </a:bodyPr>
          <a:lstStyle/>
          <a:p>
            <a:r>
              <a:rPr lang="pt-BR" sz="7200" dirty="0"/>
              <a:t>Livro da minha vida</a:t>
            </a:r>
          </a:p>
        </p:txBody>
      </p:sp>
    </p:spTree>
    <p:extLst>
      <p:ext uri="{BB962C8B-B14F-4D97-AF65-F5344CB8AC3E}">
        <p14:creationId xmlns:p14="http://schemas.microsoft.com/office/powerpoint/2010/main" val="4014584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BC15D4A-459E-493E-9DEB-BDD749CFE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421" y="621437"/>
            <a:ext cx="10662082" cy="5655076"/>
          </a:xfrm>
        </p:spPr>
        <p:txBody>
          <a:bodyPr/>
          <a:lstStyle/>
          <a:p>
            <a:r>
              <a:rPr lang="pt-BR" dirty="0"/>
              <a:t>23/02/2026</a:t>
            </a:r>
          </a:p>
          <a:p>
            <a:pPr algn="just"/>
            <a:r>
              <a:rPr lang="pt-BR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Que possamos seguir construindo juntos, uma Educação Infantil pautada na equidade, no diálogo e no respeito às múltiplas linguagens das crianças.</a:t>
            </a:r>
          </a:p>
        </p:txBody>
      </p:sp>
    </p:spTree>
    <p:extLst>
      <p:ext uri="{BB962C8B-B14F-4D97-AF65-F5344CB8AC3E}">
        <p14:creationId xmlns:p14="http://schemas.microsoft.com/office/powerpoint/2010/main" val="3695558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F6B7F-1FC9-43C2-B9DC-D9E0A5071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2862"/>
            <a:ext cx="9144000" cy="834501"/>
          </a:xfrm>
        </p:spPr>
        <p:txBody>
          <a:bodyPr>
            <a:normAutofit fontScale="90000"/>
          </a:bodyPr>
          <a:lstStyle/>
          <a:p>
            <a:r>
              <a:rPr lang="pt-BR" dirty="0"/>
              <a:t>Dia 27/02/2026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F3E503E-781F-41B5-9508-C149CACB6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747" y="1509203"/>
            <a:ext cx="5084505" cy="484003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EF0E971C-DAD0-444A-9E71-0D7EF8AD1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09203"/>
            <a:ext cx="9144000" cy="4975935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7796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23B8AC0-8FC2-4158-83B1-668491920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358" y="514905"/>
            <a:ext cx="6968971" cy="5211192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EAA587AC-6A02-463D-A146-FC509B93A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135" y="514905"/>
            <a:ext cx="10617692" cy="5628443"/>
          </a:xfrm>
        </p:spPr>
        <p:txBody>
          <a:bodyPr/>
          <a:lstStyle/>
          <a:p>
            <a:r>
              <a:rPr lang="pt-BR" dirty="0"/>
              <a:t>3ª OFICINA</a:t>
            </a:r>
          </a:p>
        </p:txBody>
      </p:sp>
    </p:spTree>
    <p:extLst>
      <p:ext uri="{BB962C8B-B14F-4D97-AF65-F5344CB8AC3E}">
        <p14:creationId xmlns:p14="http://schemas.microsoft.com/office/powerpoint/2010/main" val="3188288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A2CEC5-3187-4699-BE28-6882FA56F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6443"/>
            <a:ext cx="10515600" cy="5120520"/>
          </a:xfrm>
        </p:spPr>
        <p:txBody>
          <a:bodyPr>
            <a:normAutofit/>
          </a:bodyPr>
          <a:lstStyle/>
          <a:p>
            <a:pPr algn="just"/>
            <a:r>
              <a:rPr lang="pt-BR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 portfólio para professores da educação infantil é muito mais do que juntar atividades — ele mostra </a:t>
            </a:r>
            <a:r>
              <a:rPr lang="pt-BR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processo pedagógico, o olhar do professor e o desenvolvimento das crianças</a:t>
            </a:r>
            <a:r>
              <a:rPr lang="pt-BR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ao longo do tempo. É uma ferramenta linda de reflexão, registro e também de comunicação com famílias e coordenação. 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989394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0536546-3503-4E02-87AF-A33972DBF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3682"/>
            <a:ext cx="9144000" cy="465411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Objetivos do portfólio na Educação </a:t>
            </a:r>
            <a:r>
              <a:rPr lang="pt-BR" sz="7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sz="7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nfantil</a:t>
            </a:r>
            <a:endParaRPr lang="pt-BR" sz="7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Registrar o desenvolvimento das crianças</a:t>
            </a:r>
            <a:r>
              <a:rPr lang="pt-B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(social, emocional, cognitivo e motor).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Documentar práticas pedagógicas</a:t>
            </a:r>
            <a:r>
              <a:rPr lang="pt-B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experiências vividas na rotina.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Refletir sobre a própria prática docente</a:t>
            </a:r>
            <a:r>
              <a:rPr lang="pt-B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acompanhar avanços/desafios.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Valorizar o protagonismo das crianças</a:t>
            </a:r>
            <a:r>
              <a:rPr lang="pt-B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suas falas, hipóteses e produções.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Compartilhar com famílias e equipe escolar</a:t>
            </a:r>
            <a:r>
              <a:rPr lang="pt-B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percurso de aprendizagem.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Apoiar avaliações qualitativas</a:t>
            </a:r>
            <a:r>
              <a:rPr lang="pt-B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respeitando a BNCC.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0648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443BDAE-31B1-449B-B5A3-9C8B13348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379" y="390617"/>
            <a:ext cx="10262586" cy="616998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fazer um portfólio (passo a passo prático)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1️</a:t>
            </a:r>
            <a:r>
              <a:rPr lang="pt-BR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⃣</a:t>
            </a:r>
            <a:r>
              <a:rPr lang="pt-BR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Defina o foco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Individual (uma criança) ou coletivo (a turma).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projeto, por campos de experiência da BNCC ou por período (bimestre/trimestre).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2️</a:t>
            </a:r>
            <a:r>
              <a:rPr lang="pt-BR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⃣</a:t>
            </a: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Organize uma estrutura simples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Exemplo: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Identificação (professor, turma, período).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Intencionalidades pedagógicas.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Registros das experiências.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Reflexões do professor.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Evolução das crianças.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Considerações finais.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4579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0CC9418E-49A6-4F9F-BDD8-1BC9968D7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214" y="550415"/>
            <a:ext cx="8265110" cy="6081204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3️</a:t>
            </a:r>
            <a:r>
              <a:rPr lang="pt-BR" sz="32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⃣</a:t>
            </a:r>
            <a:r>
              <a:rPr lang="pt-BR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Registre o cotidiano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Inclua: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Fotos de atividades e brincadeiras.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Produções das crianças (desenhos, pinturas, colagens).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Falas das crianças (muito importante!).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Sequências didáticas e projetos.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Observações sobre interações e aprendizagens.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0445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1C2B390-01EC-49A3-BC1A-47BE2887F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459" y="497150"/>
            <a:ext cx="10857390" cy="5663954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4️</a:t>
            </a:r>
            <a:r>
              <a:rPr lang="pt-BR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⃣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Faça a análise pedagógica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Não é só colocar foto — escreva: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foi proposto.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as crianças fizeram/descobriram.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Quais habilidades e campos de experiência apareceram.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Próximos passos.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2016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D363E1A-9E09-4283-9FDF-03FF81138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054" y="745724"/>
            <a:ext cx="10235954" cy="545089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5️</a:t>
            </a:r>
            <a:r>
              <a:rPr lang="pt-BR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⃣</a:t>
            </a:r>
            <a:r>
              <a:rPr lang="pt-B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Escolha o formato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📁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Pasta física com plásticos ou fichário.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📒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Caderno pedagógico.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💻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Portfólio digital (PowerPoint, </a:t>
            </a:r>
            <a:r>
              <a:rPr lang="pt-B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Canva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Google Slides ou PDF).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Dicas que fazem diferença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Prefira </a:t>
            </a:r>
            <a:r>
              <a:rPr lang="pt-B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registros curtos e significativos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não quantidade.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Mostre o </a:t>
            </a:r>
            <a:r>
              <a:rPr lang="pt-B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processo</a:t>
            </a: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não apenas o produto final.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Inclua momentos espontâneos e brincadeiras livres.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linguagem simples e afetiva, mas com olhar pedagógico.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Atualize continuamente — portfólio não se faz só no final.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6735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499D4E-3BD2-431F-A330-23048516C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6583"/>
            <a:ext cx="9144000" cy="901083"/>
          </a:xfrm>
        </p:spPr>
        <p:txBody>
          <a:bodyPr>
            <a:normAutofit fontScale="90000"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Sequência Didática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5CE5FE-13A4-43CE-943B-7C872223C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052004"/>
            <a:ext cx="9144000" cy="5739413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Elaborar uma sequência didática a partir do livro “Tudo bem ser diferente de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Tood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Parr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6887151-5986-4F99-B9BC-EEB8705FF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071" y="2672179"/>
            <a:ext cx="7705817" cy="395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45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893D308-BB27-4DAD-8C87-210A059D2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336" y="168675"/>
            <a:ext cx="10972800" cy="6214369"/>
          </a:xfrm>
        </p:spPr>
        <p:txBody>
          <a:bodyPr/>
          <a:lstStyle/>
          <a:p>
            <a:r>
              <a:rPr lang="pt-BR" b="1" dirty="0"/>
              <a:t>Oficina de Reciclagem</a:t>
            </a:r>
            <a:endParaRPr lang="pt-BR" dirty="0"/>
          </a:p>
          <a:p>
            <a:r>
              <a:rPr lang="pt-BR" dirty="0"/>
              <a:t>Transformar para aprender, criar para cuidar.</a:t>
            </a:r>
            <a:br>
              <a:rPr lang="pt-BR" dirty="0"/>
            </a:br>
            <a:r>
              <a:rPr lang="pt-BR" dirty="0"/>
              <a:t>Com materiais reutilizáveis, as crianças descobrem que é possível brincar, imaginar e proteger o meio ambiente ao mesmo tempo.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1522F1C-2130-4F2E-98AD-7E8F4CC7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938" y="1748901"/>
            <a:ext cx="9419208" cy="476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73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6AF9DB0-1D19-4B30-9ED4-EF2EC4A8E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565" y="674702"/>
            <a:ext cx="9756559" cy="5632881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598177CB-1176-4D7C-8640-4CC777BBD7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0"/>
            <a:ext cx="9144000" cy="6400800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Reciclar brincando</a:t>
            </a:r>
          </a:p>
        </p:txBody>
      </p:sp>
    </p:spTree>
    <p:extLst>
      <p:ext uri="{BB962C8B-B14F-4D97-AF65-F5344CB8AC3E}">
        <p14:creationId xmlns:p14="http://schemas.microsoft.com/office/powerpoint/2010/main" val="26484249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F12FB46-3A9B-4816-80C4-4B4D24EE6B63}"/>
              </a:ext>
            </a:extLst>
          </p:cNvPr>
          <p:cNvSpPr txBox="1"/>
          <p:nvPr/>
        </p:nvSpPr>
        <p:spPr>
          <a:xfrm>
            <a:off x="763480" y="656949"/>
            <a:ext cx="83783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Desenvolver criatividade e imaginação.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Incentivar o cuidado com o meio ambiente e reutilização de materiais.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Estimular linguagem oral e expressão artística.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Promover cooperação e resolução de problemas.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Explorar coordenação motora fina e ampla.</a:t>
            </a:r>
          </a:p>
        </p:txBody>
      </p:sp>
    </p:spTree>
    <p:extLst>
      <p:ext uri="{BB962C8B-B14F-4D97-AF65-F5344CB8AC3E}">
        <p14:creationId xmlns:p14="http://schemas.microsoft.com/office/powerpoint/2010/main" val="14166034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05E4291-166E-42F2-9B57-78CA9B05F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70" y="452761"/>
            <a:ext cx="10972800" cy="5850385"/>
          </a:xfrm>
        </p:spPr>
        <p:txBody>
          <a:bodyPr/>
          <a:lstStyle/>
          <a:p>
            <a:pPr algn="just"/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Sugestões de Brinquedos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Carrinho com garrafa PET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Robô com caixas;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Instrumentos musicais com latas;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Binóculos com rolos de papel;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Foguetes com papelão.</a:t>
            </a:r>
          </a:p>
          <a:p>
            <a:pPr algn="just"/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Avaliação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Participação e interação nas atividades;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Criatividade e iniciativa;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Uso dos materiais e resolução de desafios;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Capacidade de explicar o brinquedo criado.</a:t>
            </a:r>
          </a:p>
        </p:txBody>
      </p:sp>
    </p:spTree>
    <p:extLst>
      <p:ext uri="{BB962C8B-B14F-4D97-AF65-F5344CB8AC3E}">
        <p14:creationId xmlns:p14="http://schemas.microsoft.com/office/powerpoint/2010/main" val="1476066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22F8387-D9BE-40A5-A105-58B7BA342A30}"/>
              </a:ext>
            </a:extLst>
          </p:cNvPr>
          <p:cNvGraphicFramePr>
            <a:graphicFrameLocks noGrp="1"/>
          </p:cNvGraphicFramePr>
          <p:nvPr/>
        </p:nvGraphicFramePr>
        <p:xfrm>
          <a:off x="856782" y="1817908"/>
          <a:ext cx="10478436" cy="43752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6406">
                  <a:extLst>
                    <a:ext uri="{9D8B030D-6E8A-4147-A177-3AD203B41FA5}">
                      <a16:colId xmlns:a16="http://schemas.microsoft.com/office/drawing/2014/main" val="4194729204"/>
                    </a:ext>
                  </a:extLst>
                </a:gridCol>
                <a:gridCol w="1746406">
                  <a:extLst>
                    <a:ext uri="{9D8B030D-6E8A-4147-A177-3AD203B41FA5}">
                      <a16:colId xmlns:a16="http://schemas.microsoft.com/office/drawing/2014/main" val="91871812"/>
                    </a:ext>
                  </a:extLst>
                </a:gridCol>
                <a:gridCol w="1746406">
                  <a:extLst>
                    <a:ext uri="{9D8B030D-6E8A-4147-A177-3AD203B41FA5}">
                      <a16:colId xmlns:a16="http://schemas.microsoft.com/office/drawing/2014/main" val="2479743963"/>
                    </a:ext>
                  </a:extLst>
                </a:gridCol>
                <a:gridCol w="1746406">
                  <a:extLst>
                    <a:ext uri="{9D8B030D-6E8A-4147-A177-3AD203B41FA5}">
                      <a16:colId xmlns:a16="http://schemas.microsoft.com/office/drawing/2014/main" val="2828467973"/>
                    </a:ext>
                  </a:extLst>
                </a:gridCol>
                <a:gridCol w="1746406">
                  <a:extLst>
                    <a:ext uri="{9D8B030D-6E8A-4147-A177-3AD203B41FA5}">
                      <a16:colId xmlns:a16="http://schemas.microsoft.com/office/drawing/2014/main" val="3938940262"/>
                    </a:ext>
                  </a:extLst>
                </a:gridCol>
                <a:gridCol w="1746406">
                  <a:extLst>
                    <a:ext uri="{9D8B030D-6E8A-4147-A177-3AD203B41FA5}">
                      <a16:colId xmlns:a16="http://schemas.microsoft.com/office/drawing/2014/main" val="2421606917"/>
                    </a:ext>
                  </a:extLst>
                </a:gridCol>
              </a:tblGrid>
              <a:tr h="527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MOMENTO / 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CAMPOS DE EXPERIÊNCIA (BNCC)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HABILIDADES BNCC (3 ANOS – EI02 / 4 e 5 ANOS – EI03)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METODOLOGIA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RECURSOS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OBJETIVOS PEDAGÓGICOS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3373539196"/>
                  </a:ext>
                </a:extLst>
              </a:tr>
              <a:tr h="575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Roda de conversa sobre reciclagem e brinquedos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O eu, o outro e o nós / Escuta, fala, pensamento e imaginação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EI02EO01, EI02EF01 / EI03EO01, EI03EF01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Conversa inicial com perguntas e exploração de materiais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Materiais recicláveis diversos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Desenvolver consciência ambiental e participação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3123935432"/>
                  </a:ext>
                </a:extLst>
              </a:tr>
              <a:tr h="575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Exploração dos materiais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Corpo, gestos e movimentos / Traços, sons, cores e formas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EI02CG05, EI02TS02 / EI03CG05, EI03TS02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Manipulação livre para observar texturas e possibilidades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Tampinhas, caixas, garrafas, rolos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Estimular curiosidade e coordenação motora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2457288757"/>
                  </a:ext>
                </a:extLst>
              </a:tr>
              <a:tr h="380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Planejamento do brinquedo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Escuta, fala, pensamento e imaginação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EI02EF06 / EI03EF06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Crianças escolhem o que querem construir e como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Modelos simples, imagens de referência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Incentivar autonomia e tomada de decisão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127553213"/>
                  </a:ext>
                </a:extLst>
              </a:tr>
              <a:tr h="575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Construção dos brinquedos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Traços, sons, cores e formas / Corpo, gestos e movimentos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EI02TS02, EI02CG05 / EI03TS02, EI03CG05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Pintura, colagem e montagem com apoio do professor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Cola, tinta, papéis, fitas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Desenvolver criatividade e habilidades motoras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1454895396"/>
                  </a:ext>
                </a:extLst>
              </a:tr>
              <a:tr h="575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Brincar com os brinquedos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Corpo, gestos e movimentos / O eu, o outro e o nós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EI02EO03 / EI03EO03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Brincadeiras em pequenos grupos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Brinquedos produzidos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Estimular interação social e imaginação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483155995"/>
                  </a:ext>
                </a:extLst>
              </a:tr>
              <a:tr h="380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Apresentação dos brinquedos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Escuta, fala, pensamento e imaginação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EI02EF01 / EI03EF01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Cada criança mostra e explica seu brinquedo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Roda de conversa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Desenvolver oralidade e confiança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3422550607"/>
                  </a:ext>
                </a:extLst>
              </a:tr>
              <a:tr h="380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Registro da atividade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Traços, sons, cores e formas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EI02TS01 / EI03TS01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Desenho ou foto do brinquedo produzido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Papel, lápis, câmera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Registrar aprendizagens e memórias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2801593957"/>
                  </a:ext>
                </a:extLst>
              </a:tr>
              <a:tr h="380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Exposição para famílias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O eu, o outro e o nós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EI02EO04 / EI03EO04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Mostra dos brinquedos sustentáveis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>
                          <a:effectLst/>
                        </a:rPr>
                        <a:t>Espaço para exposição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Valorizar protagonismo e percurso da criança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38" marR="68338" marT="0" marB="0"/>
                </a:tc>
                <a:extLst>
                  <a:ext uri="{0D108BD9-81ED-4DB2-BD59-A6C34878D82A}">
                    <a16:rowId xmlns:a16="http://schemas.microsoft.com/office/drawing/2014/main" val="1737434284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C5B3C67B-9C49-45A3-AD22-F1F0F161E17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56782" y="1066190"/>
            <a:ext cx="104784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800" b="1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Tabela Completa – Construção de Brinquedos com Materiais Recicláveis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429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9AE633B-3C97-499A-8054-B51FC6D3D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05" y="292963"/>
            <a:ext cx="10963922" cy="607232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Mensagem de Agradecimento </a:t>
            </a:r>
            <a:endParaRPr lang="pt-BR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Hoje vivemos uma manhã especial, marcada pela troca de saberes, pela escuta sensível e pelo compromisso coletivo com a educação das nossas crianças. Cada partilha, cada reflexão e cada olhar atento reforçou o quanto caminhar juntos fortalece nossa prática e dá sentido ao que fazemos todos os dias.</a:t>
            </a:r>
          </a:p>
          <a:p>
            <a:pPr algn="just"/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Agradecemos a cada professor(a) pela presença, pela dedicação e pelo coração aberto ao aprender e ao ensinar. Que as sementes plantadas neste encontro floresçam em experiências significativas, criativas e cheias de afeto em nossas salas de aula.</a:t>
            </a:r>
          </a:p>
          <a:p>
            <a:pPr algn="just"/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Seguimos juntos, aprendendo, construindo e acreditando no poder transformador da educação. Gratidão por fazerem parte dessa jornada!</a:t>
            </a:r>
          </a:p>
          <a:p>
            <a:pPr algn="just"/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Agradece a Professora: Cristiane Silva Mendes e toda a equipe da SEMED de Peri-Mirim.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2572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627</TotalTime>
  <Words>2321</Words>
  <Application>Microsoft Office PowerPoint</Application>
  <PresentationFormat>Widescreen</PresentationFormat>
  <Paragraphs>264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Segoe UI Emoji</vt:lpstr>
      <vt:lpstr>Symbol</vt:lpstr>
      <vt:lpstr>Tahoma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 Campos de Experiência x Direitos de Aprendizagem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1ª Oficina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2ª Oficina</vt:lpstr>
      <vt:lpstr>Apresentação do PowerPoint</vt:lpstr>
      <vt:lpstr>Dia 27/02/2026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Sequência Didática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Crist</dc:creator>
  <cp:lastModifiedBy>Crist</cp:lastModifiedBy>
  <cp:revision>57</cp:revision>
  <dcterms:created xsi:type="dcterms:W3CDTF">2026-02-09T12:01:47Z</dcterms:created>
  <dcterms:modified xsi:type="dcterms:W3CDTF">2026-02-20T12:47:17Z</dcterms:modified>
</cp:coreProperties>
</file>